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22" r:id="rId5"/>
  </p:sldMasterIdLst>
  <p:notesMasterIdLst>
    <p:notesMasterId r:id="rId30"/>
  </p:notesMasterIdLst>
  <p:sldIdLst>
    <p:sldId id="697" r:id="rId6"/>
    <p:sldId id="261" r:id="rId7"/>
    <p:sldId id="712" r:id="rId8"/>
    <p:sldId id="730" r:id="rId9"/>
    <p:sldId id="717" r:id="rId10"/>
    <p:sldId id="698" r:id="rId11"/>
    <p:sldId id="719" r:id="rId12"/>
    <p:sldId id="722" r:id="rId13"/>
    <p:sldId id="723" r:id="rId14"/>
    <p:sldId id="720" r:id="rId15"/>
    <p:sldId id="725" r:id="rId16"/>
    <p:sldId id="731" r:id="rId17"/>
    <p:sldId id="700" r:id="rId18"/>
    <p:sldId id="710" r:id="rId19"/>
    <p:sldId id="703" r:id="rId20"/>
    <p:sldId id="705" r:id="rId21"/>
    <p:sldId id="707" r:id="rId22"/>
    <p:sldId id="706" r:id="rId23"/>
    <p:sldId id="699" r:id="rId24"/>
    <p:sldId id="300" r:id="rId25"/>
    <p:sldId id="733" r:id="rId26"/>
    <p:sldId id="724" r:id="rId27"/>
    <p:sldId id="709" r:id="rId28"/>
    <p:sldId id="73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288BC8-CF02-41CC-8862-920A4CF87249}">
          <p14:sldIdLst>
            <p14:sldId id="697"/>
            <p14:sldId id="261"/>
            <p14:sldId id="712"/>
            <p14:sldId id="730"/>
            <p14:sldId id="717"/>
            <p14:sldId id="698"/>
            <p14:sldId id="719"/>
            <p14:sldId id="722"/>
            <p14:sldId id="723"/>
            <p14:sldId id="720"/>
            <p14:sldId id="725"/>
            <p14:sldId id="731"/>
            <p14:sldId id="700"/>
            <p14:sldId id="710"/>
            <p14:sldId id="703"/>
            <p14:sldId id="705"/>
            <p14:sldId id="707"/>
            <p14:sldId id="706"/>
            <p14:sldId id="699"/>
            <p14:sldId id="300"/>
          </p14:sldIdLst>
        </p14:section>
        <p14:section name="Untitled Section" id="{540EE2EA-D571-5942-B2AF-C39A588C5E9B}">
          <p14:sldIdLst>
            <p14:sldId id="733"/>
          </p14:sldIdLst>
        </p14:section>
        <p14:section name="Supporting Slide" id="{F419759E-8D79-4A6B-892A-6F266691091A}">
          <p14:sldIdLst>
            <p14:sldId id="724"/>
            <p14:sldId id="709"/>
            <p14:sldId id="7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3" autoAdjust="0"/>
    <p:restoredTop sz="94574"/>
  </p:normalViewPr>
  <p:slideViewPr>
    <p:cSldViewPr snapToGrid="0">
      <p:cViewPr varScale="1">
        <p:scale>
          <a:sx n="128" d="100"/>
          <a:sy n="128" d="100"/>
        </p:scale>
        <p:origin x="46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CF7F500F-60F1-D32F-7C69-E47400BF89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8FB42A22-9FFC-E3EB-B91C-CC40776F6A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6148" name="Footer Placeholder 5">
            <a:extLst>
              <a:ext uri="{FF2B5EF4-FFF2-40B4-BE49-F238E27FC236}">
                <a16:creationId xmlns:a16="http://schemas.microsoft.com/office/drawing/2014/main" id="{F6390514-C282-2833-F0B5-EF3C9C0141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6149" name="Date Placeholder 1">
            <a:extLst>
              <a:ext uri="{FF2B5EF4-FFF2-40B4-BE49-F238E27FC236}">
                <a16:creationId xmlns:a16="http://schemas.microsoft.com/office/drawing/2014/main" id="{37BD06C0-C594-0995-ADB6-BECF918BE6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6150" name="Slide Number Placeholder 2">
            <a:extLst>
              <a:ext uri="{FF2B5EF4-FFF2-40B4-BE49-F238E27FC236}">
                <a16:creationId xmlns:a16="http://schemas.microsoft.com/office/drawing/2014/main" id="{4D847C60-E5D7-6AD6-4CDB-35F129AAE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5A7600-63D3-40BF-B812-85670F1EB89F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56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96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99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494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593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57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474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9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676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95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25E2B72C-E394-085E-87EA-535635EBA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98ACCFE-26F7-2BD1-1F7D-28A82CA533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51204" name="Footer Placeholder 2">
            <a:extLst>
              <a:ext uri="{FF2B5EF4-FFF2-40B4-BE49-F238E27FC236}">
                <a16:creationId xmlns:a16="http://schemas.microsoft.com/office/drawing/2014/main" id="{284EBA38-D3C3-B7BB-14F7-CE43425AA0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51205" name="Date Placeholder 1">
            <a:extLst>
              <a:ext uri="{FF2B5EF4-FFF2-40B4-BE49-F238E27FC236}">
                <a16:creationId xmlns:a16="http://schemas.microsoft.com/office/drawing/2014/main" id="{D4DD3E5F-BBB0-F5A7-34F8-A520BA38AB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51206" name="Slide Number Placeholder 2">
            <a:extLst>
              <a:ext uri="{FF2B5EF4-FFF2-40B4-BE49-F238E27FC236}">
                <a16:creationId xmlns:a16="http://schemas.microsoft.com/office/drawing/2014/main" id="{88BFD7CB-8240-7CAA-9FE0-3BEA90799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50A6ED1-22CD-46CB-B06C-A63EA1493DEF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73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74A6D-C02F-5B4C-0099-A8F54B767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C351A1-4970-F308-D240-3AD14F99A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4F44F2E-8760-7A4E-1A6C-088C6A70B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FC3BC427-3363-455E-D3BD-C8D87BEE1C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457231C5-6CDC-DB11-BFE3-3A9AC33955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95152E5A-7AA5-6D34-19CA-477BC012E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61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06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01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19C9A0-DFF5-2E20-F8E8-801926774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31E1964-A251-24B3-2892-2775E11FA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5060" name="Footer Placeholder 2">
            <a:extLst>
              <a:ext uri="{FF2B5EF4-FFF2-40B4-BE49-F238E27FC236}">
                <a16:creationId xmlns:a16="http://schemas.microsoft.com/office/drawing/2014/main" id="{658AF896-B3D1-28D2-4B6F-1869B69A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45061" name="Date Placeholder 1">
            <a:extLst>
              <a:ext uri="{FF2B5EF4-FFF2-40B4-BE49-F238E27FC236}">
                <a16:creationId xmlns:a16="http://schemas.microsoft.com/office/drawing/2014/main" id="{B35D703A-EC63-10F6-F0B9-DE23710E3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45062" name="Slide Number Placeholder 2">
            <a:extLst>
              <a:ext uri="{FF2B5EF4-FFF2-40B4-BE49-F238E27FC236}">
                <a16:creationId xmlns:a16="http://schemas.microsoft.com/office/drawing/2014/main" id="{A7CE1718-5205-A2A9-CD32-67531CE5E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2088D1-0DBE-48B3-8AFE-46690C1CD8D6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82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24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95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9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CBD7D2A-51AF-1331-DB2F-83675BC0E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9520A4-5943-0FCA-5418-0B2A4CA73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8196" name="Footer Placeholder 2">
            <a:extLst>
              <a:ext uri="{FF2B5EF4-FFF2-40B4-BE49-F238E27FC236}">
                <a16:creationId xmlns:a16="http://schemas.microsoft.com/office/drawing/2014/main" id="{125400EE-D2BC-6414-BB57-22133F5808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Milon</a:t>
            </a:r>
          </a:p>
        </p:txBody>
      </p:sp>
      <p:sp>
        <p:nvSpPr>
          <p:cNvPr id="8197" name="Date Placeholder 1">
            <a:extLst>
              <a:ext uri="{FF2B5EF4-FFF2-40B4-BE49-F238E27FC236}">
                <a16:creationId xmlns:a16="http://schemas.microsoft.com/office/drawing/2014/main" id="{1B32A362-003B-B4BD-F1C8-A74E4BF41F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/>
              <a:t>3/19/2017</a:t>
            </a:r>
          </a:p>
        </p:txBody>
      </p:sp>
      <p:sp>
        <p:nvSpPr>
          <p:cNvPr id="8198" name="Slide Number Placeholder 2">
            <a:extLst>
              <a:ext uri="{FF2B5EF4-FFF2-40B4-BE49-F238E27FC236}">
                <a16:creationId xmlns:a16="http://schemas.microsoft.com/office/drawing/2014/main" id="{6902DC4D-4DB1-4636-4AEF-B62929283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EFA665-C007-4C00-B59A-399CD2384DE9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04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664FCD6-8065-41F5-8C85-38974C4FCA66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11-A591-4D7A-A47E-96A175A65562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BF5-399A-4EC2-A948-543226E0EF4D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8841-5967-4FD8-9DD6-FDEB95DE92E2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3DF1-3BF9-4913-9F34-9FE2E8E53F79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FEF247AB-9CF9-47A5-BF65-F771617C4732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AC94F04B-55FE-41B0-8431-1742438F81C9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91BD54A3-0B4F-4D3D-A659-FA0C767866D5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98CB114C-0901-4241-8C17-70DA8F90FEE9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77EEF9-7C2E-4F59-98E6-BB637AF4977E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9AA9-B344-4AF1-829E-59466CD242FE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774EC8B-FD8A-41F8-B382-B8E3D2D1DA51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A6FAE5-3667-1145-8B70-F9A904469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5FB6-487C-426F-955C-35843B1AD547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>
            <a:spLocks noChangeArrowheads="1"/>
          </p:cNvSpPr>
          <p:nvPr/>
        </p:nvSpPr>
        <p:spPr bwMode="auto">
          <a:xfrm>
            <a:off x="0" y="209551"/>
            <a:ext cx="12192000" cy="1774825"/>
          </a:xfrm>
          <a:prstGeom prst="rect">
            <a:avLst/>
          </a:prstGeom>
          <a:gradFill rotWithShape="1">
            <a:gsLst>
              <a:gs pos="0">
                <a:srgbClr val="171717"/>
              </a:gs>
              <a:gs pos="100000">
                <a:srgbClr val="353637"/>
              </a:gs>
            </a:gsLst>
            <a:lin ang="16200000"/>
          </a:gradFill>
          <a:ln>
            <a:noFill/>
          </a:ln>
          <a:effectLst>
            <a:outerShdw blurRad="63500" dist="22987" dir="5400000" algn="tl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da-DK" sz="1800" dirty="0">
              <a:solidFill>
                <a:srgbClr val="FFFFFF"/>
              </a:solidFill>
              <a:latin typeface="Arial Narrow" pitchFamily="-97" charset="0"/>
              <a:ea typeface="ＭＳ Ｐゴシック" pitchFamily="-97" charset="-128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645" y="359551"/>
            <a:ext cx="1044600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411" y="2865121"/>
            <a:ext cx="8534400" cy="320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74651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EC52C-7F88-4AAE-BA19-D0CAD8127CD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082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>
            <a:spLocks noChangeArrowheads="1"/>
          </p:cNvSpPr>
          <p:nvPr/>
        </p:nvSpPr>
        <p:spPr bwMode="auto">
          <a:xfrm>
            <a:off x="0" y="53975"/>
            <a:ext cx="12192000" cy="6540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a-DK" sz="1800">
              <a:solidFill>
                <a:srgbClr val="FFFFFF"/>
              </a:solidFill>
              <a:latin typeface="Arial Narrow" charset="0"/>
              <a:cs typeface="Arial" charset="0"/>
            </a:endParaRPr>
          </a:p>
        </p:txBody>
      </p:sp>
      <p:pic>
        <p:nvPicPr>
          <p:cNvPr id="5" name="Picture 6" descr="universityofwaterloo_logo_horiz_rev_rgb_1-300x1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3" b="22528"/>
          <a:stretch>
            <a:fillRect/>
          </a:stretch>
        </p:blipFill>
        <p:spPr bwMode="auto">
          <a:xfrm>
            <a:off x="10126133" y="6429375"/>
            <a:ext cx="206586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ktangel 3"/>
          <p:cNvSpPr>
            <a:spLocks noChangeArrowheads="1"/>
          </p:cNvSpPr>
          <p:nvPr/>
        </p:nvSpPr>
        <p:spPr bwMode="auto">
          <a:xfrm>
            <a:off x="1" y="6429375"/>
            <a:ext cx="10183284" cy="374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da-DK" sz="1800">
              <a:solidFill>
                <a:srgbClr val="FFFFFF"/>
              </a:solidFill>
              <a:latin typeface="Arial Narrow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87" y="-61576"/>
            <a:ext cx="9948493" cy="838341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FFD31B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89" y="908242"/>
            <a:ext cx="11611703" cy="5458523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CA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212167" y="6429376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28600" y="6432551"/>
            <a:ext cx="28448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11964BA-7760-4062-BC69-967E01B1FFA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08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55478-C810-4607-8F34-D367F918E662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6430B-E002-4D45-9791-73B094BD495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0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B0A78-8FA3-4229-BBDE-8696175CF5C6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FAA9F-4EE0-4B5A-95B9-B9B8715E0E5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380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4D5EA-DFB9-49C0-8DD5-5B154854D56E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54DC0-52E5-4E96-B251-E3511C4ECB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7185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2FC63-B36C-4104-9831-985B20D284E2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87900-8B0F-4E01-B205-88E2C69B4D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959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50622-9250-4DCA-99EB-7B2A74C12B5F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B3594-16B0-43A1-832C-9ABCCEC492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390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CC9C9-2125-417B-A92C-07E5BCE974BC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ED048-464A-4DC2-9277-416AB857C0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96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CA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2E020-549C-424E-AFF7-A225F8FD71F3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6A7A2-3720-401F-8CFB-937099142F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44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F7B0159-7177-45DE-9474-9193221F05D2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87F4D-39F8-4E64-A72F-CD9EA6F5D421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7D97C-4165-45AF-ADEF-AF44745FB7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116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A3D19-0632-40A1-960B-1EA8FC6FAB63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71C67-7F3C-4220-B590-93E311108B1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24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7DB77CC6-8ABF-41E6-9993-E7F55F55F488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725-9AA1-4ABF-AD17-9BD7CDE839AF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BF23738-19ED-4556-A139-8B32CCB25629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E4BC-A48E-470C-A347-1C0459A093D6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6701-930C-4823-B653-9FAB767E090A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B04D6-DAC8-4E74-9721-1F63E9DE4621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CA25994F-EEF2-4904-9DF2-2DB4CDA2B25A}" type="datetime1">
              <a:rPr lang="en-US" smtClean="0"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7E9FBF86-FE91-4C09-B29E-6784A6DA8402}" type="datetime1">
              <a:rPr lang="en-US" altLang="en-US" smtClean="0"/>
              <a:t>10/1/24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E7514499-9C69-4DC0-B485-89F99A4E7BF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59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154F8D0-20B1-B080-F827-E5709C7F568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57816" y="4114680"/>
            <a:ext cx="6624637" cy="1382903"/>
          </a:xfrm>
        </p:spPr>
        <p:txBody>
          <a:bodyPr anchor="ctr">
            <a:normAutofit fontScale="25000" lnSpcReduction="20000"/>
          </a:bodyPr>
          <a:lstStyle/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6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6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Fakhri </a:t>
            </a:r>
            <a:r>
              <a:rPr lang="en-US" altLang="en-US" sz="6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Karray</a:t>
            </a:r>
            <a:endParaRPr lang="en-US" altLang="en-US" sz="6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Mohamed bin Zayed University of Artificial Intelligence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Chair Professor Emeritus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Electrical and Computer Engineering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6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Waterloo</a:t>
            </a:r>
          </a:p>
          <a:p>
            <a:pPr algn="ctr" eaLnBrk="1" hangingPunct="1">
              <a:spcBef>
                <a:spcPct val="0"/>
              </a:spcBef>
            </a:pPr>
            <a:endParaRPr lang="en-US" alt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1753905-01AE-8E35-CAD9-33E9B925FC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44010" y="1756033"/>
            <a:ext cx="8455824" cy="1856962"/>
          </a:xfrm>
        </p:spPr>
        <p:txBody>
          <a:bodyPr/>
          <a:lstStyle/>
          <a:p>
            <a:pPr algn="ctr">
              <a:defRPr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Caption Generation from Histopathological Patches through Transformer and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-Based Adversarial Autoencoder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 M Taslim Uddin Raju, Abdul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Raqeeb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Mohammad, Md. Milon Islam, and Fakhri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Karray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EEE SMC 2022">
            <a:extLst>
              <a:ext uri="{FF2B5EF4-FFF2-40B4-BE49-F238E27FC236}">
                <a16:creationId xmlns:a16="http://schemas.microsoft.com/office/drawing/2014/main" id="{9269ADFB-76CB-BCC6-1D3C-E73E54341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504823"/>
            <a:ext cx="3981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and green text&#10;&#10;Description automatically generated">
            <a:extLst>
              <a:ext uri="{FF2B5EF4-FFF2-40B4-BE49-F238E27FC236}">
                <a16:creationId xmlns:a16="http://schemas.microsoft.com/office/drawing/2014/main" id="{A0CF4F09-C918-1C92-689D-A44EBCE28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3" y="609527"/>
            <a:ext cx="3549094" cy="943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41">
        <p:fade/>
      </p:transition>
    </mc:Choice>
    <mc:Fallback xmlns="">
      <p:transition spd="med" advTm="1804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CA22D-74B6-B761-38DC-E9C1F68A8210}"/>
              </a:ext>
            </a:extLst>
          </p:cNvPr>
          <p:cNvSpPr txBox="1"/>
          <p:nvPr/>
        </p:nvSpPr>
        <p:spPr>
          <a:xfrm>
            <a:off x="2563897" y="5249554"/>
            <a:ext cx="794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8. Architecture of the transformer model for caption generation.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C76879FC-8C8F-6E6C-B7C2-766476F710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81294"/>
            <a:ext cx="8654662" cy="36762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AA4BA-DD9C-1F1E-631B-A23C8116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F4B3C5-9FD3-D2C4-EB27-D44D9C6E0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Caption Generator through Transformer</a:t>
            </a:r>
          </a:p>
        </p:txBody>
      </p:sp>
    </p:spTree>
    <p:extLst>
      <p:ext uri="{BB962C8B-B14F-4D97-AF65-F5344CB8AC3E}">
        <p14:creationId xmlns:p14="http://schemas.microsoft.com/office/powerpoint/2010/main" val="113489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E0703BA-25B2-B06B-7C7E-7CE371DD364D}"/>
              </a:ext>
            </a:extLst>
          </p:cNvPr>
          <p:cNvSpPr/>
          <p:nvPr/>
        </p:nvSpPr>
        <p:spPr>
          <a:xfrm>
            <a:off x="155944" y="2534988"/>
            <a:ext cx="2247014" cy="2147777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F7EBD58-65D9-44C0-8BD4-C20DEB14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432D5FD-495C-4AD9-99BA-0F6C3542B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Caption Generator through Transformer (Cont’d)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72DB5-7136-B8A5-D0D6-D1FE477C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8" r="1532"/>
          <a:stretch/>
        </p:blipFill>
        <p:spPr>
          <a:xfrm>
            <a:off x="896312" y="3524612"/>
            <a:ext cx="3747054" cy="2574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A503C-8518-94ED-7504-17538B5D04C0}"/>
              </a:ext>
            </a:extLst>
          </p:cNvPr>
          <p:cNvSpPr txBox="1"/>
          <p:nvPr/>
        </p:nvSpPr>
        <p:spPr>
          <a:xfrm>
            <a:off x="362387" y="6162915"/>
            <a:ext cx="49540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Systems, 2017: 1-11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C67730-E647-D46B-EB1A-A1CC8B2D20F3}"/>
              </a:ext>
            </a:extLst>
          </p:cNvPr>
          <p:cNvSpPr txBox="1">
            <a:spLocks/>
          </p:cNvSpPr>
          <p:nvPr/>
        </p:nvSpPr>
        <p:spPr>
          <a:xfrm>
            <a:off x="563449" y="1475025"/>
            <a:ext cx="5767778" cy="1953975"/>
          </a:xfrm>
          <a:prstGeom prst="rect">
            <a:avLst/>
          </a:prstGeom>
        </p:spPr>
        <p:txBody>
          <a:bodyPr>
            <a:no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Transformer Encoder Block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For Inputs: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Set of extracted features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Set of vectors y.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Self-attention is the only interaction between vectors.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Layer norm and MLP operate independently per vector.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7FB95-EA62-EC40-4FD0-2B4B8F55FB63}"/>
              </a:ext>
            </a:extLst>
          </p:cNvPr>
          <p:cNvSpPr txBox="1">
            <a:spLocks/>
          </p:cNvSpPr>
          <p:nvPr/>
        </p:nvSpPr>
        <p:spPr>
          <a:xfrm>
            <a:off x="6424222" y="1475025"/>
            <a:ext cx="5767778" cy="1753984"/>
          </a:xfrm>
          <a:prstGeom prst="rect">
            <a:avLst/>
          </a:prstGeom>
        </p:spPr>
        <p:txBody>
          <a:bodyPr>
            <a:no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Transformer Decoder Block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For Inputs: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Set of vector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and set of context vector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Set of vectors y.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ü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Masked Self-attention only interacts with past inputs.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27657-5AF5-EE86-7447-436B34B3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4" t="2492"/>
          <a:stretch/>
        </p:blipFill>
        <p:spPr>
          <a:xfrm>
            <a:off x="7205870" y="3229009"/>
            <a:ext cx="3747053" cy="26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7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E0703BA-25B2-B06B-7C7E-7CE371DD364D}"/>
              </a:ext>
            </a:extLst>
          </p:cNvPr>
          <p:cNvSpPr/>
          <p:nvPr/>
        </p:nvSpPr>
        <p:spPr>
          <a:xfrm>
            <a:off x="155944" y="2534988"/>
            <a:ext cx="2247014" cy="2147777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16E4140-43EC-978D-CBEF-1B07920ED5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449" y="1618731"/>
                <a:ext cx="6850784" cy="291073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400"/>
                  </a:spcBef>
                  <a:spcAft>
                    <a:spcPts val="400"/>
                  </a:spcAft>
                  <a:buFont typeface="Wingdings" pitchFamily="2" charset="2"/>
                  <a:buChar char="v"/>
                </a:pPr>
                <a:r>
                  <a:rPr lang="en-US" sz="2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Self-Attention</a:t>
                </a:r>
              </a:p>
              <a:p>
                <a:pPr algn="just">
                  <a:spcBef>
                    <a:spcPts val="400"/>
                  </a:spcBef>
                  <a:spcAft>
                    <a:spcPts val="400"/>
                  </a:spcAft>
                  <a:buFont typeface="Wingdings" pitchFamily="2" charset="2"/>
                  <a:buChar char="ü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Multi-head attention scaled dot-product attention with </a:t>
                </a:r>
                <a:r>
                  <a:rPr lang="en-US" sz="17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query(Q)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7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key(K)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:r>
                  <a:rPr lang="en-US" sz="17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value(V) 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compute attention weights as follows:</a:t>
                </a:r>
              </a:p>
              <a:p>
                <a:pPr marL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𝐴𝑡𝑡𝑒𝑛𝑡𝑖𝑜𝑛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CA" sz="17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7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CA" sz="17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CA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𝑀𝑢𝑙𝑡𝑖𝐻𝑒𝑎𝑑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𝐶𝑜𝑛𝑐𝑎𝑡</m:t>
                      </m:r>
                      <m:d>
                        <m:d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400"/>
                  </a:spcBef>
                  <a:spcAft>
                    <a:spcPts val="400"/>
                  </a:spcAft>
                  <a:buFont typeface="Wingdings" pitchFamily="2" charset="2"/>
                  <a:buChar char="ü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multi-head attention concatenates individual attention heads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7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7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7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) as (9): </a:t>
                </a:r>
                <a:endParaRPr lang="en-CA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𝐴𝑡𝑡𝑒𝑛𝑡𝑖𝑜𝑛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bSup>
                        <m:sSubSup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sup>
                      </m:sSubSup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sSubSup>
                        <m:sSubSup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16E4140-43EC-978D-CBEF-1B07920ED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49" y="1618731"/>
                <a:ext cx="6850784" cy="2910732"/>
              </a:xfrm>
              <a:prstGeom prst="rect">
                <a:avLst/>
              </a:prstGeom>
              <a:blipFill>
                <a:blip r:embed="rId3"/>
                <a:stretch>
                  <a:fillRect l="-556" t="-1304" r="-741" b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Multi-head attention mechanism: &quot;queries&quot;, &quot;keys&quot;, and &quot;values,&quot; over and  over again - Data Science Blog">
            <a:extLst>
              <a:ext uri="{FF2B5EF4-FFF2-40B4-BE49-F238E27FC236}">
                <a16:creationId xmlns:a16="http://schemas.microsoft.com/office/drawing/2014/main" id="{CF6D0006-10F1-A338-457C-2FA104D8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50" y="2058116"/>
            <a:ext cx="4413937" cy="29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F7EBD58-65D9-44C0-8BD4-C20DEB14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432D5FD-495C-4AD9-99BA-0F6C3542B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Caption Generator through Transformer (Cont’d)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BE45-6A7E-6F72-83DB-9B9FFDE90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449" y="4604615"/>
                <a:ext cx="7679173" cy="168220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400"/>
                  </a:spcAft>
                  <a:buFont typeface="Wingdings" pitchFamily="2" charset="2"/>
                  <a:buChar char="v"/>
                  <a:defRPr/>
                </a:pPr>
                <a:r>
                  <a:rPr lang="en-US" sz="2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Loss Function</a:t>
                </a:r>
                <a:endParaRPr lang="en-US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400"/>
                  </a:spcBef>
                  <a:spcAft>
                    <a:spcPts val="40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 for the transformer model is the categorical cross-entropy loss between the generated caption and the actual caption:</a:t>
                </a:r>
              </a:p>
              <a:p>
                <a:pPr marL="60325" indent="0" algn="just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𝑇𝑟𝑎𝑛𝑠𝑈𝐴𝐴𝐸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𝐶𝑎𝑝𝐺𝑒𝑛</m:t>
                          </m:r>
                        </m:sub>
                      </m:sSub>
                      <m:r>
                        <a:rPr lang="en-CA" sz="17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CA" sz="17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CA" sz="17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CA" sz="17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7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BE45-6A7E-6F72-83DB-9B9FFDE90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449" y="4604615"/>
                <a:ext cx="7679173" cy="1682209"/>
              </a:xfrm>
              <a:blipFill>
                <a:blip r:embed="rId5"/>
                <a:stretch>
                  <a:fillRect l="-496" t="-2256" r="-496" b="-8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9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76" y="1320684"/>
            <a:ext cx="5959724" cy="45951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 Collection and Description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PatchGastricADC22 Dataset: 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Stomach adenocarcinoma endoscopic biopsy samples images, paired with histopathological captions.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991 whole slide images with 262,777 extracted patches.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Each patch is 300 × 300 pixels in dimension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Patches are aligned with corresponding histopathological captions extracted from diagnostic reports.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D804AF9-8F5C-60A9-0278-4CED349F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B2A84-B9B5-5FEC-2491-DC42A80C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663" y="1578681"/>
            <a:ext cx="5165034" cy="3463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1B8331-CFF2-1202-75B8-2B17A3A5B8AD}"/>
              </a:ext>
            </a:extLst>
          </p:cNvPr>
          <p:cNvSpPr txBox="1"/>
          <p:nvPr/>
        </p:nvSpPr>
        <p:spPr>
          <a:xfrm>
            <a:off x="6435685" y="2086289"/>
            <a:ext cx="2022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Whole Slide Image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D8A2B-0EDE-1AE0-0FE1-75F96BB8CA2E}"/>
              </a:ext>
            </a:extLst>
          </p:cNvPr>
          <p:cNvSpPr txBox="1"/>
          <p:nvPr/>
        </p:nvSpPr>
        <p:spPr>
          <a:xfrm>
            <a:off x="6096000" y="5092588"/>
            <a:ext cx="5784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Caption: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atypical epithelium cells with and proliferating atypical forming solid tubular observed is observed moderately Differentiated adenocarcinoma solid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51DDBE-D897-8165-A863-DD7B9EDAC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FBB7B-CBCB-1322-7A6E-DCD19C0ED574}"/>
              </a:ext>
            </a:extLst>
          </p:cNvPr>
          <p:cNvSpPr txBox="1"/>
          <p:nvPr/>
        </p:nvSpPr>
        <p:spPr>
          <a:xfrm>
            <a:off x="10584674" y="1320684"/>
            <a:ext cx="1119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Patches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957B6-3AD0-362A-3606-ACE436449BA5}"/>
              </a:ext>
            </a:extLst>
          </p:cNvPr>
          <p:cNvSpPr txBox="1"/>
          <p:nvPr/>
        </p:nvSpPr>
        <p:spPr>
          <a:xfrm>
            <a:off x="136276" y="6131504"/>
            <a:ext cx="48602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Machine Learning Research   (2022):1235-1250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0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978">
        <p:fade/>
      </p:transition>
    </mc:Choice>
    <mc:Fallback xmlns="">
      <p:transition spd="med" advTm="4497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348105"/>
            <a:ext cx="6587757" cy="45951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 Preparation &amp; Feature Extraction</a:t>
            </a:r>
          </a:p>
          <a:p>
            <a:pPr lvl="1" algn="just">
              <a:spcBef>
                <a:spcPts val="1500"/>
              </a:spcBef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The dataset is divided into training, validation, and testing sets in a ratio of 7:1:2, comprising 688, 100, and 203 slides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>
              <a:spcBef>
                <a:spcPts val="1500"/>
              </a:spcBef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Initially, </a:t>
            </a:r>
            <a:r>
              <a:rPr lang="en-CA" sz="1900" b="1" dirty="0">
                <a:latin typeface="Arial" panose="020B0604020202020204" pitchFamily="34" charset="0"/>
                <a:cs typeface="Arial" panose="020B0604020202020204" pitchFamily="34" charset="0"/>
              </a:rPr>
              <a:t>EfficientNetB3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1900" b="1" dirty="0">
                <a:latin typeface="Arial" panose="020B0604020202020204" pitchFamily="34" charset="0"/>
                <a:cs typeface="Arial" panose="020B0604020202020204" pitchFamily="34" charset="0"/>
              </a:rPr>
              <a:t>DenseNet121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, pretrained model on ImageNet, are used to extract features from their penultimate layers. </a:t>
            </a:r>
          </a:p>
          <a:p>
            <a:pPr lvl="1" algn="just">
              <a:spcBef>
                <a:spcPts val="1500"/>
              </a:spcBef>
              <a:spcAft>
                <a:spcPts val="1500"/>
              </a:spcAft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Therefore, our proposed hybrid </a:t>
            </a:r>
            <a:r>
              <a:rPr lang="en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CA" sz="1900" b="1" dirty="0">
                <a:latin typeface="Arial" panose="020B0604020202020204" pitchFamily="34" charset="0"/>
                <a:cs typeface="Arial" panose="020B0604020202020204" pitchFamily="34" charset="0"/>
              </a:rPr>
              <a:t>-based AAE 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model the extracted features output for a single WSI.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5772C2E-4BDA-4B09-5E56-C72603F9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5E02A-3F55-4147-8FBA-B5E6D6C7043D}"/>
              </a:ext>
            </a:extLst>
          </p:cNvPr>
          <p:cNvSpPr txBox="1"/>
          <p:nvPr/>
        </p:nvSpPr>
        <p:spPr>
          <a:xfrm>
            <a:off x="7614154" y="5010177"/>
            <a:ext cx="4215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10. Feature extraction from WSI patches using pretrained models</a:t>
            </a:r>
          </a:p>
        </p:txBody>
      </p:sp>
      <p:pic>
        <p:nvPicPr>
          <p:cNvPr id="7170" name="Picture 2" descr="Tissue Contamination Challenges the Credibility of Machine Learning Models  in Real World Digital Pathology - Modern Pathology">
            <a:extLst>
              <a:ext uri="{FF2B5EF4-FFF2-40B4-BE49-F238E27FC236}">
                <a16:creationId xmlns:a16="http://schemas.microsoft.com/office/drawing/2014/main" id="{265228CE-B665-CB49-0991-979A56F3E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750"/>
          <a:stretch/>
        </p:blipFill>
        <p:spPr bwMode="auto">
          <a:xfrm>
            <a:off x="7711582" y="1612690"/>
            <a:ext cx="3993904" cy="33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F2D8D70-964F-8E80-D513-4C483DAF9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 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2B7C5-745C-455D-4D71-E1B9554854D6}"/>
              </a:ext>
            </a:extLst>
          </p:cNvPr>
          <p:cNvSpPr txBox="1"/>
          <p:nvPr/>
        </p:nvSpPr>
        <p:spPr>
          <a:xfrm>
            <a:off x="692305" y="6042921"/>
            <a:ext cx="24256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Breast 66 (2022):183-190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059" y="1330035"/>
            <a:ext cx="9426378" cy="45951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Quantitative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3782D-DDB7-4B55-2BFD-B6826737EC13}"/>
              </a:ext>
            </a:extLst>
          </p:cNvPr>
          <p:cNvSpPr txBox="1"/>
          <p:nvPr/>
        </p:nvSpPr>
        <p:spPr>
          <a:xfrm>
            <a:off x="1318437" y="5470580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Fig. 11. Loss values of the proposed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approach along with two baseline feature extraction models. (a) Training (b) Validation.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DBAE1CC-F82A-2DAE-1BF0-1685B58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raph of a number of epochms&#10;&#10;Description automatically generated">
            <a:extLst>
              <a:ext uri="{FF2B5EF4-FFF2-40B4-BE49-F238E27FC236}">
                <a16:creationId xmlns:a16="http://schemas.microsoft.com/office/drawing/2014/main" id="{11EDD566-EC67-8B58-92D8-67AA3A3BDF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47" y="1938721"/>
            <a:ext cx="5080000" cy="3340100"/>
          </a:xfrm>
          <a:prstGeom prst="rect">
            <a:avLst/>
          </a:prstGeom>
        </p:spPr>
      </p:pic>
      <p:pic>
        <p:nvPicPr>
          <p:cNvPr id="9" name="Picture 8" descr="A graph of a number of epochms&#10;&#10;Description automatically generated">
            <a:extLst>
              <a:ext uri="{FF2B5EF4-FFF2-40B4-BE49-F238E27FC236}">
                <a16:creationId xmlns:a16="http://schemas.microsoft.com/office/drawing/2014/main" id="{1767ADF4-A766-6735-843E-ADA14CFB7F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03" y="1938721"/>
            <a:ext cx="5080000" cy="334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854FB-0FF6-1063-75C5-5697754D29CA}"/>
              </a:ext>
            </a:extLst>
          </p:cNvPr>
          <p:cNvSpPr txBox="1"/>
          <p:nvPr/>
        </p:nvSpPr>
        <p:spPr>
          <a:xfrm>
            <a:off x="3504747" y="3427538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7F31C-55C4-E7CC-BA6F-4A09E0DC0F16}"/>
              </a:ext>
            </a:extLst>
          </p:cNvPr>
          <p:cNvSpPr txBox="1"/>
          <p:nvPr/>
        </p:nvSpPr>
        <p:spPr>
          <a:xfrm>
            <a:off x="8481791" y="3427538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511E14-2C5D-B9B2-E082-07BF6CF98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 (Cont’d)</a:t>
            </a:r>
          </a:p>
        </p:txBody>
      </p:sp>
    </p:spTree>
    <p:extLst>
      <p:ext uri="{BB962C8B-B14F-4D97-AF65-F5344CB8AC3E}">
        <p14:creationId xmlns:p14="http://schemas.microsoft.com/office/powerpoint/2010/main" val="8367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059" y="1330035"/>
            <a:ext cx="5398608" cy="45951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Quantitative Results (Cont’d)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3B3A1E-A9A3-695B-A306-F79DE99C9109}"/>
              </a:ext>
            </a:extLst>
          </p:cNvPr>
          <p:cNvSpPr txBox="1">
            <a:spLocks/>
          </p:cNvSpPr>
          <p:nvPr/>
        </p:nvSpPr>
        <p:spPr>
          <a:xfrm>
            <a:off x="483476" y="4187831"/>
            <a:ext cx="10672465" cy="173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The baseline models using EfficientNetB3 and DenseNet121 with </a:t>
            </a:r>
            <a:r>
              <a:rPr lang="en-CA" sz="1900" dirty="0" err="1">
                <a:latin typeface="Arial" panose="020B0604020202020204" pitchFamily="34" charset="0"/>
                <a:cs typeface="Arial" panose="020B0604020202020204" pitchFamily="34" charset="0"/>
              </a:rPr>
              <a:t>AvgP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1900" dirty="0" err="1">
                <a:latin typeface="Arial" panose="020B0604020202020204" pitchFamily="34" charset="0"/>
                <a:cs typeface="Arial" panose="020B0604020202020204" pitchFamily="34" charset="0"/>
              </a:rPr>
              <a:t>MaxP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 achieved BLUE-4 scores between 73.9% and 81.2%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19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 model achieved significant improvements compared to Trans+EfficientNetB3 and Trans+DenseNet121 models.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559D-E12F-3A9D-55E7-68F598CE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E4F00-04FB-2C35-09FB-EEE141265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5"/>
          <a:stretch/>
        </p:blipFill>
        <p:spPr>
          <a:xfrm>
            <a:off x="764763" y="1794278"/>
            <a:ext cx="10680950" cy="2120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6132E-8A7C-65E4-70D9-D165A93B26F6}"/>
              </a:ext>
            </a:extLst>
          </p:cNvPr>
          <p:cNvSpPr/>
          <p:nvPr/>
        </p:nvSpPr>
        <p:spPr>
          <a:xfrm>
            <a:off x="746287" y="3627593"/>
            <a:ext cx="10699426" cy="3599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9FC5A9-1762-4D72-BFDC-D0FDFABE7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 (Cont’d)</a:t>
            </a:r>
          </a:p>
        </p:txBody>
      </p:sp>
    </p:spTree>
    <p:extLst>
      <p:ext uri="{BB962C8B-B14F-4D97-AF65-F5344CB8AC3E}">
        <p14:creationId xmlns:p14="http://schemas.microsoft.com/office/powerpoint/2010/main" val="39432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3" y="1610054"/>
            <a:ext cx="5836117" cy="363789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Qualitative Results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Both WSI images were randomly selected from the test set.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 model effectively generates captions for histopathological images closely matching reference captions.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The model shows proficiency in capturing detailed pathological features comparable to expert descriptions.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D733403-B96A-71D8-4629-4EB64C62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993B-532F-1204-8407-BC5C5D70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13" y="1423447"/>
            <a:ext cx="5466345" cy="439928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38F410A-157D-0AB3-FC4A-24244BE50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 (Cont’d)</a:t>
            </a:r>
          </a:p>
        </p:txBody>
      </p:sp>
    </p:spTree>
    <p:extLst>
      <p:ext uri="{BB962C8B-B14F-4D97-AF65-F5344CB8AC3E}">
        <p14:creationId xmlns:p14="http://schemas.microsoft.com/office/powerpoint/2010/main" val="90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33" y="1251013"/>
            <a:ext cx="5398608" cy="45951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Comparison with the State-of-the-Art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3B3A1E-A9A3-695B-A306-F79DE99C9109}"/>
              </a:ext>
            </a:extLst>
          </p:cNvPr>
          <p:cNvSpPr txBox="1">
            <a:spLocks/>
          </p:cNvSpPr>
          <p:nvPr/>
        </p:nvSpPr>
        <p:spPr>
          <a:xfrm>
            <a:off x="1463596" y="5491357"/>
            <a:ext cx="8248803" cy="683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proposed approach outperformed the current literature with respect to BLUE, METEOR, ROUGE,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CIDEr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scores.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A5AB05F-1B4B-B0BF-EDE0-602AA4DC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522D1-B0E1-621F-0F88-9C652F06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8" y="1574695"/>
            <a:ext cx="6254163" cy="3708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A34A6-7A6F-6882-717A-260CD7B58D6E}"/>
              </a:ext>
            </a:extLst>
          </p:cNvPr>
          <p:cNvSpPr/>
          <p:nvPr/>
        </p:nvSpPr>
        <p:spPr>
          <a:xfrm>
            <a:off x="2460917" y="4645688"/>
            <a:ext cx="6254163" cy="7112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C2D0DFE-1235-8136-734F-DCFDDC065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 (Cont’d)</a:t>
            </a:r>
          </a:p>
        </p:txBody>
      </p:sp>
    </p:spTree>
    <p:extLst>
      <p:ext uri="{BB962C8B-B14F-4D97-AF65-F5344CB8AC3E}">
        <p14:creationId xmlns:p14="http://schemas.microsoft.com/office/powerpoint/2010/main" val="1371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350" y="1330035"/>
            <a:ext cx="9954902" cy="5005274"/>
          </a:xfrm>
        </p:spPr>
        <p:txBody>
          <a:bodyPr>
            <a:noAutofit/>
          </a:bodyPr>
          <a:lstStyle/>
          <a:p>
            <a:pPr algn="just"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proposed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architecture to generate the caption from WSI patches.</a:t>
            </a:r>
          </a:p>
          <a:p>
            <a:pPr algn="just"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model is based on a hybrid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-based AAE for feature extraction and a transformer for caption generation. </a:t>
            </a:r>
          </a:p>
          <a:p>
            <a:pPr algn="just"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transformer architecture is used for caption generation due to its superior handling of long-range dependencies and understanding of context.</a:t>
            </a:r>
          </a:p>
          <a:p>
            <a:pPr algn="just"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The experiments show the model generates precise WSI captions, aiding healthcare professionals in better image interpretation.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984FC82-9D3B-4809-EC55-8870AF88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2E7DEF-A128-8939-D1D1-46AA0918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72E75D-D941-3498-876E-A04DBD5D5E49}"/>
              </a:ext>
            </a:extLst>
          </p:cNvPr>
          <p:cNvSpPr txBox="1">
            <a:spLocks/>
          </p:cNvSpPr>
          <p:nvPr/>
        </p:nvSpPr>
        <p:spPr>
          <a:xfrm>
            <a:off x="1107350" y="4318514"/>
            <a:ext cx="9977300" cy="1813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Addressing hyperparameter sensitivity and reducing the risk of model collapse or learning instability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Incorporating visual transformers (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) to enhance hierarchical feature extraction using their multi-head attention mechanism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ü"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6FBE9E8-06A0-2A61-6FC7-FDFA3254C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0D201B-CA8D-62C0-7263-850058C68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7850" y="1412876"/>
            <a:ext cx="8229600" cy="4848225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Experimental Results Analysis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Applications and Future Works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CEF5150-C3DE-DA74-5B1B-05A41714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25">
        <p:fade/>
      </p:transition>
    </mc:Choice>
    <mc:Fallback xmlns="">
      <p:transition spd="med" advTm="942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>
            <a:extLst>
              <a:ext uri="{FF2B5EF4-FFF2-40B4-BE49-F238E27FC236}">
                <a16:creationId xmlns:a16="http://schemas.microsoft.com/office/drawing/2014/main" id="{457564BC-120D-DF31-81DC-AFFF4D7A9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629" y="1157312"/>
            <a:ext cx="9496232" cy="4907157"/>
          </a:xfrm>
        </p:spPr>
        <p:txBody>
          <a:bodyPr>
            <a:noAutofit/>
          </a:bodyPr>
          <a:lstStyle/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N C.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Frascarelli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N. Fusco, and G.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Vago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“Artificial intelligence in diagnostic and predictive pathology,” in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for Medicine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Elsevier, 2024, pp. 81–90.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[2] L. Xu, Q. Tang, J.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B. Zheng, X. Zeng, and W. Li, “Deep image captioning: A review of methods, trends and future challenges,”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Neurocomputing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p. 126287, 2023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[3] Y. Sun, H. Wu, C. Zhu, S. Zheng, Q. Chen, K. Zhang, Y. Zhang, X. Lan, M. Zheng, J. Li et al., “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Pathmmu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 massive multimodal expert-level benchmark for understanding and reasoning in pathology,” </a:t>
            </a:r>
            <a:r>
              <a:rPr lang="en-US" alt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arXiv:2401.16355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2024.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[4] N.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Dimitriou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O.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Arandjelovi´c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P. D.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Caie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“Deep learning for whole slide image analysis: an overview,”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medicine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vol. 6, p. 264, 2019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[5] S.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Elbedwehy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T. Medhat, T. Hamza, and M. F.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Alrahmawy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“Enhanced descriptive captioning model for histopathological patches,”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Multimedia Tools and Applications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vol. 83, pp. 36 645–36 664, 2024.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[6] T. Ghandi, H.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Pourreza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H. Mahyar, “Deep learning approaches on image captioning: A review,”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ACM Computing Surveys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vol. 56, no. 3, pp. 1–39, 2023.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[7] M.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Tsuneki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F.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Kanavati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“Inference of captions from histopathological patches,” in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International Conference on Medical Imaging with Deep Learning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PMLR, 2022, pp. 1235–1250.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[8] MA. K.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Allada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Y. Wang, V. Jindal, M.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Babee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H. R.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Tizhoosh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M. Crowley, “Analysis of language embeddings for classification of unstructured pathology reports,” in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2021 43rd Annual International Conference of the IEEE Engineering in Medicine &amp; Biology Society (EMBC). 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IEEE, 2021, pp. 2378–2381. 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[9] A.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Selivanov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O. Y. Rogov, D.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Chesakov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Shelmanov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I.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Fedulova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D. V.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Dylov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“Medical image captioning via generative pretrained transformers,”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Scientific Reports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vol. 13, no. 1, p. 4171, 2023.</a:t>
            </a:r>
          </a:p>
          <a:p>
            <a:pPr marL="0" indent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[10] R. Zhang, C. Weber, R. Grossman, and A. A. Khan, “Evaluating and interpreting caption prediction for histopathology images,” in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Machine Learning for Healthcare Conference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PMLR, 2020, pp. 418–435.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D1EC6F1-CFD3-B257-AD43-98DD0B58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0503E5E-8862-03F3-BEFD-953F51A7F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"/>
    </mc:Choice>
    <mc:Fallback xmlns="">
      <p:transition advTm="2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8A8B-579F-B14B-41A6-5615BA69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标题 3">
            <a:extLst>
              <a:ext uri="{FF2B5EF4-FFF2-40B4-BE49-F238E27FC236}">
                <a16:creationId xmlns:a16="http://schemas.microsoft.com/office/drawing/2014/main" id="{5707980C-D678-54E7-486D-9C2BA91397B4}"/>
              </a:ext>
            </a:extLst>
          </p:cNvPr>
          <p:cNvPicPr>
            <a:picLocks noGrp="1" noChangeArrowheads="1"/>
          </p:cNvPicPr>
          <p:nvPr>
            <p:ph type="ctrTitle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795049" y="2853883"/>
            <a:ext cx="8070850" cy="1433513"/>
          </a:xfrm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2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0"/>
    </mc:Choice>
    <mc:Fallback xmlns="">
      <p:transition advTm="3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09A122-1D1D-B660-BB0B-1A07213C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1381539"/>
            <a:ext cx="10088217" cy="4286588"/>
          </a:xfrm>
        </p:spPr>
        <p:txBody>
          <a:bodyPr>
            <a:noAutofit/>
          </a:bodyPr>
          <a:lstStyle/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 Details: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model is trained over 50 epochs using 30,000 histopathological image samples. 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-based AAE has a latent space with dimensions of 18 × 18 × 512.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are extracted from the images using the trained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-based AAE encoder.. 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Feature Dimension: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feature dimensions for each WSI with P patches are P × 18 × 18 × 512.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0252579-0EFF-DCAC-5ABC-5D93BED1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51E2674-3157-3076-2051-6E8954B3F1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-Based AAE Architecture (Cont’d)</a:t>
            </a:r>
          </a:p>
        </p:txBody>
      </p:sp>
    </p:spTree>
    <p:extLst>
      <p:ext uri="{BB962C8B-B14F-4D97-AF65-F5344CB8AC3E}">
        <p14:creationId xmlns:p14="http://schemas.microsoft.com/office/powerpoint/2010/main" val="31258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A6515A-3763-EBCA-11E6-123C80164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388" y="1172817"/>
            <a:ext cx="11922377" cy="355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Statistical measures to evaluate the performance of the proposed 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7DA3A30-4166-21D8-38A8-0B48C07BCDD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603910" y="2121116"/>
                <a:ext cx="6225702" cy="3846945"/>
              </a:xfrm>
            </p:spPr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precision for each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−gram size (unigrams, bigrams, trigrams, etc.).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harmonic mean of precision and recall and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penalty.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𝑀𝑎𝑡𝑐h𝑒𝑑𝐶𝑜𝑢𝑛𝑡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maximum number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−grams.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vector of all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−grams of length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candidate caption, and</a:t>
                </a:r>
                <a:r>
                  <a:rPr lang="en-CA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||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1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its magnitude.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candidate captions,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1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set of</a:t>
                </a:r>
                <a:r>
                  <a:rPr lang="en-CA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sz="18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 captions.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7DA3A30-4166-21D8-38A8-0B48C07BC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603910" y="2121116"/>
                <a:ext cx="6225702" cy="3846945"/>
              </a:xfrm>
              <a:blipFill>
                <a:blip r:embed="rId2"/>
                <a:stretch>
                  <a:fillRect l="-407" t="-990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F6B26-F07C-4933-A516-029F2079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13261F4F-76DF-8C5A-D585-9724BCD14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496" y="1922940"/>
                <a:ext cx="5121414" cy="3846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𝐵𝐿𝐸𝑈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sSup>
                      <m:sSupPr>
                        <m:ctrlPr>
                          <a:rPr lang="en-CA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CA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𝑀𝐸𝑇𝐸𝑂𝑅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(1−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𝑅𝑂𝑈𝐺𝐸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∈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𝑀𝑎𝑡𝑐h𝐶𝑜𝑢𝑛𝑡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∈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𝐴𝑆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𝑇𝑜𝑡𝑎𝑙𝐶𝑜𝑢𝑛𝑡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𝐶𝐼𝐷𝐸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 </m:t>
                            </m:r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)||</m:t>
                            </m:r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CA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CA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)||</m:t>
                            </m:r>
                          </m:den>
                        </m:f>
                      </m:e>
                    </m:nary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𝐶𝐼𝐷𝐸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𝐶𝐼𝐷𝐸</m:t>
                        </m:r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13261F4F-76DF-8C5A-D585-9724BCD1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6" y="1922940"/>
                <a:ext cx="5121414" cy="3846945"/>
              </a:xfrm>
              <a:prstGeom prst="rect">
                <a:avLst/>
              </a:prstGeom>
              <a:blipFill>
                <a:blip r:embed="rId3"/>
                <a:stretch>
                  <a:fillRect l="-494" t="-8224" b="-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9DC51125-2D3C-3E38-793B-9DDA4F900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Evaluation Protocol</a:t>
            </a:r>
          </a:p>
        </p:txBody>
      </p:sp>
    </p:spTree>
    <p:extLst>
      <p:ext uri="{BB962C8B-B14F-4D97-AF65-F5344CB8AC3E}">
        <p14:creationId xmlns:p14="http://schemas.microsoft.com/office/powerpoint/2010/main" val="312298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32">
        <p:fade/>
      </p:transition>
    </mc:Choice>
    <mc:Fallback>
      <p:transition spd="med" advTm="2093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3CB560-85EE-D077-170B-716AC94E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846B-25F7-BCDE-9A33-0A644329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73" y="1533304"/>
            <a:ext cx="5733612" cy="4595117"/>
          </a:xfrm>
        </p:spPr>
        <p:txBody>
          <a:bodyPr/>
          <a:lstStyle/>
          <a:p>
            <a:pPr algn="just"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Experimental Environment 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We performed our experiments on a high-computing machine.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Configuration: (Apple M3 Pro chip with 11‑core CPU, 14‑core GPU and 16‑core Neural Engine). 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All the experiments were conducted using Python(v3.11.8) and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(v2.4.0).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89A0A8-B8C8-6415-1393-7E9F6A3ACDA2}"/>
              </a:ext>
            </a:extLst>
          </p:cNvPr>
          <p:cNvSpPr txBox="1">
            <a:spLocks/>
          </p:cNvSpPr>
          <p:nvPr/>
        </p:nvSpPr>
        <p:spPr>
          <a:xfrm>
            <a:off x="5915385" y="1533303"/>
            <a:ext cx="6261696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Hyper-parameter Settings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performed the experiments for 50 epochs to train the proposed architecture.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Batch size was set to 16.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rate was set to 0.001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decay was epoch/length(train)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Adam was used as optimizer.</a:t>
            </a:r>
          </a:p>
          <a:p>
            <a:pPr lvl="1" algn="just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Categorical cross-entropy was used as the loss function.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201C83D-88C5-EBE1-BF29-60EC3D07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879C517-1418-44A6-97AA-6A771C10E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Result Analysis</a:t>
            </a:r>
          </a:p>
        </p:txBody>
      </p:sp>
    </p:spTree>
    <p:extLst>
      <p:ext uri="{BB962C8B-B14F-4D97-AF65-F5344CB8AC3E}">
        <p14:creationId xmlns:p14="http://schemas.microsoft.com/office/powerpoint/2010/main" val="349735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046">
        <p:fade/>
      </p:transition>
    </mc:Choice>
    <mc:Fallback>
      <p:transition spd="med" advTm="4804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8457"/>
            <a:ext cx="6291469" cy="4322117"/>
          </a:xfrm>
        </p:spPr>
        <p:txBody>
          <a:bodyPr>
            <a:normAutofit fontScale="92500" lnSpcReduction="10000"/>
          </a:bodyPr>
          <a:lstStyle/>
          <a:p>
            <a:pPr lvl="1" algn="just">
              <a:buFont typeface="Wingdings" pitchFamily="2" charset="2"/>
              <a:buChar char="v"/>
              <a:defRPr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Histopathology is a vital field that involves studying the size, shape, and patterns in cells and tissues from a patient’s clinical records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Histopathology can be analyzed either patch-wise or slide-based. 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Histopathological captions are extracted from diagnostic reports and paired with image patches.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Automatic generation of diagnostic reports from whole slide images (WSI) </a:t>
            </a:r>
            <a:r>
              <a:rPr lang="en-CA" sz="1900" dirty="0">
                <a:latin typeface="Arial" panose="020B0604020202020204" pitchFamily="34" charset="0"/>
                <a:cs typeface="Arial" panose="020B0604020202020204" pitchFamily="34" charset="0"/>
              </a:rPr>
              <a:t>would reduce pathologists' workload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9663F89-71EE-EABA-F26D-EF0AF866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77EA5-F815-24C6-CDB7-37B4B0410704}"/>
              </a:ext>
            </a:extLst>
          </p:cNvPr>
          <p:cNvSpPr txBox="1"/>
          <p:nvPr/>
        </p:nvSpPr>
        <p:spPr>
          <a:xfrm>
            <a:off x="6414900" y="5532797"/>
            <a:ext cx="5777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Fig.2. (A) P</a:t>
            </a:r>
            <a:r>
              <a:rPr lang="en-CA" sz="14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atch</a:t>
            </a:r>
            <a:r>
              <a:rPr lang="en-CA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-wise and (</a:t>
            </a:r>
            <a:r>
              <a:rPr lang="en-CA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CA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Slide-based histopathological analyses</a:t>
            </a:r>
            <a:r>
              <a:rPr lang="en-CA" sz="1400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F57D8-8DD3-54D0-A823-E802E9E6D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5"/>
          <a:stretch/>
        </p:blipFill>
        <p:spPr>
          <a:xfrm>
            <a:off x="7072114" y="1540638"/>
            <a:ext cx="4462671" cy="1585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32EE2-C703-0704-C45C-F3178E31096F}"/>
              </a:ext>
            </a:extLst>
          </p:cNvPr>
          <p:cNvSpPr txBox="1"/>
          <p:nvPr/>
        </p:nvSpPr>
        <p:spPr>
          <a:xfrm>
            <a:off x="7450460" y="3192255"/>
            <a:ext cx="4084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Fig.1. Digital pathology for image analysis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2" descr="Figure 1">
            <a:extLst>
              <a:ext uri="{FF2B5EF4-FFF2-40B4-BE49-F238E27FC236}">
                <a16:creationId xmlns:a16="http://schemas.microsoft.com/office/drawing/2014/main" id="{C8E9932E-191A-9829-B3B5-2FC6A37B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99" y="3732119"/>
            <a:ext cx="5777100" cy="17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6AC672-9F90-7C5D-ED72-AF084B084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59A5-6B88-0E48-911C-379950951AD9}"/>
              </a:ext>
            </a:extLst>
          </p:cNvPr>
          <p:cNvSpPr txBox="1"/>
          <p:nvPr/>
        </p:nvSpPr>
        <p:spPr>
          <a:xfrm>
            <a:off x="637571" y="5968034"/>
            <a:ext cx="36888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1300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CA" sz="1300" b="0" i="1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blog.crownbio.com</a:t>
            </a:r>
            <a:r>
              <a:rPr lang="en-CA" sz="1300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/digital-pathology</a:t>
            </a:r>
          </a:p>
          <a:p>
            <a:pPr marL="342900" indent="-342900">
              <a:buFontTx/>
              <a:buAutoNum type="arabicPeriod"/>
            </a:pPr>
            <a:r>
              <a:rPr lang="en-CA" sz="1300" b="0" i="1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Scientifc</a:t>
            </a:r>
            <a:r>
              <a:rPr lang="en-CA" sz="1300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Reports 12 (2022) 19075</a:t>
            </a:r>
          </a:p>
        </p:txBody>
      </p:sp>
    </p:spTree>
    <p:extLst>
      <p:ext uri="{BB962C8B-B14F-4D97-AF65-F5344CB8AC3E}">
        <p14:creationId xmlns:p14="http://schemas.microsoft.com/office/powerpoint/2010/main" val="42318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77">
        <p:fade/>
      </p:transition>
    </mc:Choice>
    <mc:Fallback xmlns="">
      <p:transition spd="med" advTm="2777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9663F89-71EE-EABA-F26D-EF0AF866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77EA5-F815-24C6-CDB7-37B4B0410704}"/>
              </a:ext>
            </a:extLst>
          </p:cNvPr>
          <p:cNvSpPr txBox="1"/>
          <p:nvPr/>
        </p:nvSpPr>
        <p:spPr>
          <a:xfrm>
            <a:off x="6426732" y="4620525"/>
            <a:ext cx="5589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Fig.3. General research directions for digital pathology image analysis.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D10AD7-60D2-A54A-003B-9DC18B0C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74" y="2158939"/>
            <a:ext cx="4654169" cy="237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CB8E92A-91F3-989A-1C26-37C4A7BDB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ED5B61-7763-8CFE-6E53-452FC1BD8C57}"/>
              </a:ext>
            </a:extLst>
          </p:cNvPr>
          <p:cNvSpPr txBox="1">
            <a:spLocks/>
          </p:cNvSpPr>
          <p:nvPr/>
        </p:nvSpPr>
        <p:spPr>
          <a:xfrm>
            <a:off x="-19878" y="1457340"/>
            <a:ext cx="6291469" cy="432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itchFamily="2" charset="2"/>
              <a:buChar char="v"/>
              <a:defRPr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Deep learning models such as RNN struggle with vanishing gradients, hindering their ability to capture long-range dependencies in pathological image data.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Conventional dense grid and ROI features fail to effectively address the complex and dispersed attention regions within whole slide images 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Development of vision language models or transformers-based architectures could overcome these challenges.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Transformers can enhance accuracy and efficiency in pathological image captioning.</a:t>
            </a:r>
          </a:p>
          <a:p>
            <a:pPr marL="457200" lvl="1" indent="0" algn="just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D85AD-62C5-2ADB-9E8A-00ADAA4B9FFB}"/>
              </a:ext>
            </a:extLst>
          </p:cNvPr>
          <p:cNvSpPr txBox="1"/>
          <p:nvPr/>
        </p:nvSpPr>
        <p:spPr>
          <a:xfrm>
            <a:off x="515651" y="6168089"/>
            <a:ext cx="25238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00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Cancer Reports 14 (2022) 1199</a:t>
            </a:r>
          </a:p>
        </p:txBody>
      </p:sp>
    </p:spTree>
    <p:extLst>
      <p:ext uri="{BB962C8B-B14F-4D97-AF65-F5344CB8AC3E}">
        <p14:creationId xmlns:p14="http://schemas.microsoft.com/office/powerpoint/2010/main" val="339262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77">
        <p:fade/>
      </p:transition>
    </mc:Choice>
    <mc:Fallback xmlns="">
      <p:transition spd="med" advTm="2777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026D-438E-B4BE-E0CF-DB800B31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235" y="1442581"/>
            <a:ext cx="10034053" cy="4286588"/>
          </a:xfrm>
        </p:spPr>
        <p:txBody>
          <a:bodyPr>
            <a:noAutofit/>
          </a:bodyPr>
          <a:lstStyle/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propose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architecture to generate the caption from WSI patches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architecture consists of hybrid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-based Adversarial Autoencoder (AAE) for feature extraction and a transformer for caption generation.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AAE, with its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autoencoder, extracts complex tissue properties and converts them into low-dimensional embeddings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 transformer architecture maps large sequences of latent representations of images to their respective captions, leading to accurate caption generation.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 and evaluations have been done with a PatchGastricADC22 dataset to exhibit the robustness of the developed architecture.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0E1C53D-1BBE-311E-4EE9-9397E9B1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F79CF9-D9CE-8B5F-3A34-9657DF6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78008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27">
        <p:fade/>
      </p:transition>
    </mc:Choice>
    <mc:Fallback xmlns="">
      <p:transition spd="med" advTm="3722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E0703BA-25B2-B06B-7C7E-7CE371DD364D}"/>
              </a:ext>
            </a:extLst>
          </p:cNvPr>
          <p:cNvSpPr/>
          <p:nvPr/>
        </p:nvSpPr>
        <p:spPr>
          <a:xfrm>
            <a:off x="155944" y="2534988"/>
            <a:ext cx="2247014" cy="2147777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CA22D-74B6-B761-38DC-E9C1F68A8210}"/>
              </a:ext>
            </a:extLst>
          </p:cNvPr>
          <p:cNvSpPr txBox="1"/>
          <p:nvPr/>
        </p:nvSpPr>
        <p:spPr>
          <a:xfrm>
            <a:off x="625900" y="5887718"/>
            <a:ext cx="597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4. Architecture of our proposed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model for histopathological caption generation.</a:t>
            </a:r>
          </a:p>
        </p:txBody>
      </p:sp>
      <p:pic>
        <p:nvPicPr>
          <p:cNvPr id="7214" name="Picture 7213" descr="A diagram of a cancer treatment&#10;&#10;Description automatically generated">
            <a:extLst>
              <a:ext uri="{FF2B5EF4-FFF2-40B4-BE49-F238E27FC236}">
                <a16:creationId xmlns:a16="http://schemas.microsoft.com/office/drawing/2014/main" id="{DF7B21B3-0B27-6CB8-B277-8C49FB5D3B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7" y="1199929"/>
            <a:ext cx="5987501" cy="47078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79991F0-5B76-332B-72BB-516CEBE122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TransUAAE-CapGen</a:t>
            </a: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B3D41C-4C1F-0995-B3BD-3AD59E5A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BD7DF-01BD-44FE-5EC9-332A759F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415" y="1222175"/>
            <a:ext cx="4760771" cy="47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E0703BA-25B2-B06B-7C7E-7CE371DD364D}"/>
              </a:ext>
            </a:extLst>
          </p:cNvPr>
          <p:cNvSpPr/>
          <p:nvPr/>
        </p:nvSpPr>
        <p:spPr>
          <a:xfrm>
            <a:off x="155944" y="2534988"/>
            <a:ext cx="2247014" cy="2147777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CA22D-74B6-B761-38DC-E9C1F68A8210}"/>
              </a:ext>
            </a:extLst>
          </p:cNvPr>
          <p:cNvSpPr txBox="1"/>
          <p:nvPr/>
        </p:nvSpPr>
        <p:spPr>
          <a:xfrm>
            <a:off x="2630766" y="6050485"/>
            <a:ext cx="713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5. Architecture of our proposed hybrid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-based AAE model for feature extraction.</a:t>
            </a:r>
          </a:p>
        </p:txBody>
      </p:sp>
      <p:pic>
        <p:nvPicPr>
          <p:cNvPr id="6" name="Picture 5" descr="A diagram of a block diagram&#10;&#10;Description automatically generated">
            <a:extLst>
              <a:ext uri="{FF2B5EF4-FFF2-40B4-BE49-F238E27FC236}">
                <a16:creationId xmlns:a16="http://schemas.microsoft.com/office/drawing/2014/main" id="{E7CD8123-E453-64E2-20E2-7289381624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01" y="1042871"/>
            <a:ext cx="5030566" cy="50305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8C3E9-8B20-6AA9-99AF-573EB9F1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B4A092-D90C-2714-772C-3FA66F6A2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-Based AAE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705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842E2A-A2F7-1269-E072-38CEE5EA632C}"/>
              </a:ext>
            </a:extLst>
          </p:cNvPr>
          <p:cNvSpPr txBox="1">
            <a:spLocks/>
          </p:cNvSpPr>
          <p:nvPr/>
        </p:nvSpPr>
        <p:spPr>
          <a:xfrm>
            <a:off x="362389" y="1159878"/>
            <a:ext cx="11117188" cy="670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AAE uses adversarial training to align its latent space with a prior distribution, and when combined with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it captures both local and global features for improved generalization to unseen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1872D98-466B-72D9-F07D-A03BEAAEE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81" y="2184400"/>
                <a:ext cx="6251088" cy="40143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reconstruction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UNet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 is computed as the MSE between the input image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its reconstruction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(1).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−</m:t>
                                  </m:r>
                                  <m:sSubSup>
                                    <m:sSubSup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adversarial loss of the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UNet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-based AAE architecture can be calculated using (2).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𝑎𝑑𝑣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18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𝐴𝐴𝐸</m:t>
                                    </m:r>
                                  </m:sub>
                                  <m:sup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CA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𝐴𝐴𝐸</m:t>
                        </m:r>
                      </m:sub>
                      <m:sup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bSup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p>
                    </m:sSup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CA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1872D98-466B-72D9-F07D-A03BEAAE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1" y="2184400"/>
                <a:ext cx="6251088" cy="4014381"/>
              </a:xfrm>
              <a:prstGeom prst="rect">
                <a:avLst/>
              </a:prstGeom>
              <a:blipFill>
                <a:blip r:embed="rId3"/>
                <a:stretch>
                  <a:fillRect l="-406" t="-629" r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A921216-E887-A4A2-D906-049AE740DAAD}"/>
              </a:ext>
            </a:extLst>
          </p:cNvPr>
          <p:cNvSpPr txBox="1"/>
          <p:nvPr/>
        </p:nvSpPr>
        <p:spPr>
          <a:xfrm>
            <a:off x="7089739" y="5143738"/>
            <a:ext cx="473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6. Architecture of adversarial autoencoder for feature extraction and output generation.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52E4952-D831-9980-EC9B-104E1EB8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0815A5-CFA4-1258-904F-CB3DB7F98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-Based AAE Architecture (Cont’d)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32430-54FB-EE86-287F-57EB3BD6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56" y="2045567"/>
            <a:ext cx="4389838" cy="30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4C375-D343-5214-ED5F-31616C8D27F7}"/>
              </a:ext>
            </a:extLst>
          </p:cNvPr>
          <p:cNvSpPr txBox="1"/>
          <p:nvPr/>
        </p:nvSpPr>
        <p:spPr>
          <a:xfrm>
            <a:off x="637571" y="5968034"/>
            <a:ext cx="30881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00" b="0" i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Energy &amp; Buildings 285 (2023): 112876</a:t>
            </a:r>
          </a:p>
        </p:txBody>
      </p:sp>
    </p:spTree>
    <p:extLst>
      <p:ext uri="{BB962C8B-B14F-4D97-AF65-F5344CB8AC3E}">
        <p14:creationId xmlns:p14="http://schemas.microsoft.com/office/powerpoint/2010/main" val="123325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E0703BA-25B2-B06B-7C7E-7CE371DD364D}"/>
              </a:ext>
            </a:extLst>
          </p:cNvPr>
          <p:cNvSpPr/>
          <p:nvPr/>
        </p:nvSpPr>
        <p:spPr>
          <a:xfrm>
            <a:off x="155944" y="2534988"/>
            <a:ext cx="2247014" cy="2147777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1872D98-466B-72D9-F07D-A03BEAAEE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359" y="1601685"/>
                <a:ext cx="6340155" cy="488174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buFont typeface="Wingdings" pitchFamily="2" charset="2"/>
                  <a:buChar char="ü"/>
                </a:pPr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CA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discriminator</a:t>
                </a:r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loss is calculated as follows: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18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𝐴𝐴𝐸</m:t>
                                          </m:r>
                                        </m:sub>
                                        <m:sup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func>
                                <m:func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18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bSup>
                                        <m:sSubSup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𝐴𝐴𝐸</m:t>
                                          </m:r>
                                        </m:sub>
                                        <m:sup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1800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the </a:t>
                </a: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loss can be calculated as: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18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𝐴𝐴𝐸</m:t>
                                      </m:r>
                                    </m:sub>
                                    <m:sup>
                                      <m: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CA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spcBef>
                    <a:spcPts val="400"/>
                  </a:spcBef>
                  <a:spcAft>
                    <a:spcPts val="400"/>
                  </a:spcAft>
                  <a:buNone/>
                </a:pPr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the total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hybrid </a:t>
                </a:r>
                <a:r>
                  <a:rPr lang="en-CA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UNet</a:t>
                </a:r>
                <a:r>
                  <a:rPr lang="en-CA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-based AAE model be expressed as in (5).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n-CA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CA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1872D98-466B-72D9-F07D-A03BEAAE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9" y="1601685"/>
                <a:ext cx="6340155" cy="4881745"/>
              </a:xfrm>
              <a:prstGeom prst="rect">
                <a:avLst/>
              </a:prstGeom>
              <a:blipFill>
                <a:blip r:embed="rId3"/>
                <a:stretch>
                  <a:fillRect l="-200" t="-9870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showing the number of epochses&#10;&#10;Description automatically generated">
            <a:extLst>
              <a:ext uri="{FF2B5EF4-FFF2-40B4-BE49-F238E27FC236}">
                <a16:creationId xmlns:a16="http://schemas.microsoft.com/office/drawing/2014/main" id="{E4BE6C87-E1E9-92A3-A83B-C337F54A93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77" y="1923882"/>
            <a:ext cx="4512365" cy="2959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FE6AF-FB7A-EF4D-D3DD-3A24CFF3D5FE}"/>
              </a:ext>
            </a:extLst>
          </p:cNvPr>
          <p:cNvSpPr txBox="1"/>
          <p:nvPr/>
        </p:nvSpPr>
        <p:spPr>
          <a:xfrm>
            <a:off x="7106478" y="4883363"/>
            <a:ext cx="5085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Fig. 7. The loss curve of the training set varies with the number of epochs of our proposed adversarial-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encoder.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D6716-08E8-0577-3609-67A67E697A18}"/>
              </a:ext>
            </a:extLst>
          </p:cNvPr>
          <p:cNvSpPr txBox="1">
            <a:spLocks/>
          </p:cNvSpPr>
          <p:nvPr/>
        </p:nvSpPr>
        <p:spPr>
          <a:xfrm>
            <a:off x="4282463" y="2953107"/>
            <a:ext cx="5542713" cy="4014381"/>
          </a:xfrm>
          <a:prstGeom prst="rect">
            <a:avLst/>
          </a:prstGeom>
        </p:spPr>
        <p:txBody>
          <a:bodyPr>
            <a:no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charset="2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Wingdings" charset="2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5AFEC53-D32A-2724-C543-E1053F82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fld id="{93005692-73BE-493E-93AB-ECD6027A765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675C490-C1E6-5A9D-76DC-20091B7FA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83" y="434108"/>
            <a:ext cx="11569729" cy="89592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-Based AAE Architecture (Cont’d)</a:t>
            </a:r>
          </a:p>
        </p:txBody>
      </p:sp>
    </p:spTree>
    <p:extLst>
      <p:ext uri="{BB962C8B-B14F-4D97-AF65-F5344CB8AC3E}">
        <p14:creationId xmlns:p14="http://schemas.microsoft.com/office/powerpoint/2010/main" val="12368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85">
        <p:fade/>
      </p:transition>
    </mc:Choice>
    <mc:Fallback xmlns="">
      <p:transition spd="med" advTm="52485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ppt/theme/theme2.xml><?xml version="1.0" encoding="utf-8"?>
<a:theme xmlns:a="http://schemas.openxmlformats.org/drawingml/2006/main" name="theme_karray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AE1F511B29D4DB446A3E6ADA1BA75" ma:contentTypeVersion="12" ma:contentTypeDescription="Create a new document." ma:contentTypeScope="" ma:versionID="f0e32e1ea727d2b7dd21c0e418a4a2cc">
  <xsd:schema xmlns:xsd="http://www.w3.org/2001/XMLSchema" xmlns:xs="http://www.w3.org/2001/XMLSchema" xmlns:p="http://schemas.microsoft.com/office/2006/metadata/properties" xmlns:ns2="db4d9291-bf83-4dc1-a1dc-56b3a044727a" xmlns:ns3="5485d295-23f0-47a1-8679-7464a5658fd5" targetNamespace="http://schemas.microsoft.com/office/2006/metadata/properties" ma:root="true" ma:fieldsID="6339502945378408f922ab75114080c8" ns2:_="" ns3:_="">
    <xsd:import namespace="db4d9291-bf83-4dc1-a1dc-56b3a044727a"/>
    <xsd:import namespace="5485d295-23f0-47a1-8679-7464a5658f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4d9291-bf83-4dc1-a1dc-56b3a04472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5d295-23f0-47a1-8679-7464a5658f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3F2E6E-7DBB-4C91-A220-70EB1C9B2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4d9291-bf83-4dc1-a1dc-56b3a044727a"/>
    <ds:schemaRef ds:uri="5485d295-23f0-47a1-8679-7464a5658f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AC380D-AAE9-4D23-B17B-872534EBA6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130D54-09D7-4C17-AAAD-A7E4153076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7276</TotalTime>
  <Words>2191</Words>
  <Application>Microsoft Macintosh PowerPoint</Application>
  <PresentationFormat>Widescreen</PresentationFormat>
  <Paragraphs>258</Paragraphs>
  <Slides>24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宋体</vt:lpstr>
      <vt:lpstr>Arial</vt:lpstr>
      <vt:lpstr>Arial Narrow</vt:lpstr>
      <vt:lpstr>Calibri</vt:lpstr>
      <vt:lpstr>Cambria Math</vt:lpstr>
      <vt:lpstr>Georgia</vt:lpstr>
      <vt:lpstr>Impact</vt:lpstr>
      <vt:lpstr>Times New Roman</vt:lpstr>
      <vt:lpstr>Verdana</vt:lpstr>
      <vt:lpstr>Wingdings</vt:lpstr>
      <vt:lpstr>UofWaterloo_WhiteBkgrd</vt:lpstr>
      <vt:lpstr>theme_karray1</vt:lpstr>
      <vt:lpstr>TransUAAE-CapGen: Caption Generation from Histopathological Patches through Transformer and UNet-Based Adversarial Autoencoder  S M Taslim Uddin Raju, Abdul Raqeeb Mohammad, Md. Milon Islam, and Fakhri Karray</vt:lpstr>
      <vt:lpstr>Presentation Outline</vt:lpstr>
      <vt:lpstr>Introduction</vt:lpstr>
      <vt:lpstr>Introduction</vt:lpstr>
      <vt:lpstr>Contributions</vt:lpstr>
      <vt:lpstr>Proposed TransUAAE-CapGen Architecture</vt:lpstr>
      <vt:lpstr>UNet-Based AAE Architecture</vt:lpstr>
      <vt:lpstr>UNet-Based AAE Architecture (Cont’d)</vt:lpstr>
      <vt:lpstr>UNet-Based AAE Architecture (Cont’d)</vt:lpstr>
      <vt:lpstr>Caption Generator through Transformer</vt:lpstr>
      <vt:lpstr>Caption Generator through Transformer (Cont’d)</vt:lpstr>
      <vt:lpstr>Caption Generator through Transformer (Cont’d)</vt:lpstr>
      <vt:lpstr>Experimental Result Analysis</vt:lpstr>
      <vt:lpstr>Experimental Result Analysis (Cont’d)</vt:lpstr>
      <vt:lpstr>Experimental Result Analysis (Cont’d)</vt:lpstr>
      <vt:lpstr>Experimental Result Analysis (Cont’d)</vt:lpstr>
      <vt:lpstr>Experimental Result Analysis (Cont’d)</vt:lpstr>
      <vt:lpstr>Experimental Result Analysis (Cont’d)</vt:lpstr>
      <vt:lpstr>Conclusion</vt:lpstr>
      <vt:lpstr>References</vt:lpstr>
      <vt:lpstr>PowerPoint Presentation</vt:lpstr>
      <vt:lpstr>UNet-Based AAE Architecture (Cont’d)</vt:lpstr>
      <vt:lpstr>Evaluation Protocol</vt:lpstr>
      <vt:lpstr>Experimental Result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S M Taslim Uddin Raju</cp:lastModifiedBy>
  <cp:revision>614</cp:revision>
  <dcterms:created xsi:type="dcterms:W3CDTF">2019-02-13T16:31:30Z</dcterms:created>
  <dcterms:modified xsi:type="dcterms:W3CDTF">2024-10-01T16:50:49Z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0x010100920AE1F511B29D4DB446A3E6ADA1BA75</vt:lpwstr>
  </property>
</Properties>
</file>